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handoutMasterIdLst>
    <p:handoutMasterId r:id="rId30"/>
  </p:handoutMasterIdLst>
  <p:sldIdLst>
    <p:sldId id="258" r:id="rId4"/>
    <p:sldId id="259" r:id="rId6"/>
    <p:sldId id="260" r:id="rId7"/>
    <p:sldId id="296" r:id="rId8"/>
    <p:sldId id="299" r:id="rId9"/>
    <p:sldId id="300" r:id="rId10"/>
    <p:sldId id="301" r:id="rId11"/>
    <p:sldId id="302" r:id="rId12"/>
    <p:sldId id="303" r:id="rId13"/>
    <p:sldId id="304" r:id="rId14"/>
    <p:sldId id="305" r:id="rId15"/>
    <p:sldId id="310" r:id="rId16"/>
    <p:sldId id="307" r:id="rId17"/>
    <p:sldId id="308" r:id="rId18"/>
    <p:sldId id="309" r:id="rId19"/>
    <p:sldId id="313" r:id="rId20"/>
    <p:sldId id="311" r:id="rId21"/>
    <p:sldId id="312" r:id="rId22"/>
    <p:sldId id="314" r:id="rId23"/>
    <p:sldId id="315" r:id="rId24"/>
    <p:sldId id="316" r:id="rId25"/>
    <p:sldId id="317" r:id="rId26"/>
    <p:sldId id="318" r:id="rId27"/>
    <p:sldId id="282" r:id="rId28"/>
    <p:sldId id="265" r:id="rId29"/>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itchFamily="2" charset="-122"/>
        <a:ea typeface="等线"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等线" pitchFamily="2" charset="-122"/>
        <a:ea typeface="等线"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等线" pitchFamily="2" charset="-122"/>
        <a:ea typeface="等线"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A3B"/>
    <a:srgbClr val="353F4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597"/>
    <p:restoredTop sz="94619"/>
  </p:normalViewPr>
  <p:slideViewPr>
    <p:cSldViewPr snapToGrid="0" showGuides="1">
      <p:cViewPr>
        <p:scale>
          <a:sx n="100" d="100"/>
          <a:sy n="100" d="100"/>
        </p:scale>
        <p:origin x="768" y="6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showFormatting="0">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等线" pitchFamily="2" charset="-122"/>
                <a:ea typeface="等线"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等线" pitchFamily="2" charset="-122"/>
                <a:ea typeface="等线"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sym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Click to edit Master text style</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Second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Third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Fourth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Fifth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sym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F7C9B17E-EBA4-4BA6-BFBF-CFC4EA0BE678}" type="slidenum">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p:nvPr>
            <p:ph type="sldImg"/>
          </p:nvPr>
        </p:nvSpPr>
        <p:spPr>
          <a:ln>
            <a:solidFill>
              <a:srgbClr val="000000"/>
            </a:solidFill>
          </a:ln>
        </p:spPr>
      </p:sp>
      <p:sp>
        <p:nvSpPr>
          <p:cNvPr id="6146" name="文本占位符 2"/>
          <p:cNvSpPr/>
          <p:nvPr>
            <p:ph type="body"/>
          </p:nvPr>
        </p:nvSpPr>
        <p:spPr>
          <a:noFill/>
          <a:ln>
            <a:noFill/>
          </a:ln>
        </p:spPr>
        <p:txBody>
          <a:bodyPr lIns="91440" tIns="45720" rIns="91440" bIns="45720" anchor="t" anchorCtr="0"/>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53F4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Click to edit Master title style</a:t>
            </a:r>
            <a:endParaRPr lang="zh-CN" altLang="en-US" strike="noStrike" noProof="1" smtClean="0"/>
          </a:p>
        </p:txBody>
      </p:sp>
      <p:sp>
        <p:nvSpPr>
          <p:cNvPr id="3" name="内容占位符 2"/>
          <p:cNvSpPr>
            <a:spLocks noGrp="1"/>
          </p:cNvSpPr>
          <p:nvPr>
            <p:ph idx="1" hasCustomPrompt="1"/>
          </p:nvPr>
        </p:nvSpPr>
        <p:spPr/>
        <p:txBody>
          <a:bodyPr/>
          <a:lstStyle/>
          <a:p>
            <a:pPr lvl="0" fontAlgn="auto"/>
            <a:r>
              <a:rPr lang="zh-CN" altLang="en-US" strike="noStrike" noProof="1" smtClean="0"/>
              <a:t>Click to edit Master text style</a:t>
            </a:r>
            <a:endParaRPr lang="zh-CN" altLang="en-US" strike="noStrike" noProof="1" smtClean="0"/>
          </a:p>
          <a:p>
            <a:pPr lvl="1" fontAlgn="auto"/>
            <a:r>
              <a:rPr lang="zh-CN" altLang="en-US" strike="noStrike" noProof="1" smtClean="0"/>
              <a:t>Second level</a:t>
            </a:r>
            <a:endParaRPr lang="zh-CN" altLang="en-US" strike="noStrike" noProof="1" smtClean="0"/>
          </a:p>
          <a:p>
            <a:pPr lvl="2" fontAlgn="auto"/>
            <a:r>
              <a:rPr lang="zh-CN" altLang="en-US" strike="noStrike" noProof="1" smtClean="0"/>
              <a:t>Third level</a:t>
            </a:r>
            <a:endParaRPr lang="zh-CN" altLang="en-US" strike="noStrike" noProof="1" smtClean="0"/>
          </a:p>
          <a:p>
            <a:pPr lvl="3" fontAlgn="auto"/>
            <a:r>
              <a:rPr lang="zh-CN" altLang="en-US" strike="noStrike" noProof="1" smtClean="0"/>
              <a:t>Fourth level</a:t>
            </a:r>
            <a:endParaRPr lang="zh-CN" altLang="en-US" strike="noStrike" noProof="1" smtClean="0"/>
          </a:p>
          <a:p>
            <a:pPr lvl="4" fontAlgn="auto"/>
            <a:r>
              <a:rPr lang="zh-CN" altLang="en-US" strike="noStrike" noProof="1" smtClean="0"/>
              <a:t>Fifth level</a:t>
            </a:r>
            <a:endParaRPr lang="zh-CN" altLang="en-US" strike="noStrike" noProof="1" smtClean="0"/>
          </a:p>
        </p:txBody>
      </p:sp>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 </a:t>
            </a: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 </a:t>
            </a: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0BCD2E4A-79A0-459F-8578-CC9ECAA6381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53F4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Click to edit Master title style</a:t>
            </a:r>
            <a:endParaRPr lang="zh-CN" altLang="en-US" strike="noStrike" noProof="1" smtClean="0"/>
          </a:p>
        </p:txBody>
      </p:sp>
      <p:sp>
        <p:nvSpPr>
          <p:cNvPr id="3" name="内容占位符 2"/>
          <p:cNvSpPr>
            <a:spLocks noGrp="1"/>
          </p:cNvSpPr>
          <p:nvPr>
            <p:ph idx="1" hasCustomPrompt="1"/>
          </p:nvPr>
        </p:nvSpPr>
        <p:spPr/>
        <p:txBody>
          <a:bodyPr/>
          <a:lstStyle/>
          <a:p>
            <a:pPr lvl="0" fontAlgn="auto"/>
            <a:r>
              <a:rPr lang="zh-CN" altLang="en-US" strike="noStrike" noProof="1" smtClean="0"/>
              <a:t>Click to edit Master text style</a:t>
            </a:r>
            <a:endParaRPr lang="zh-CN" altLang="en-US" strike="noStrike" noProof="1" smtClean="0"/>
          </a:p>
          <a:p>
            <a:pPr lvl="1" fontAlgn="auto"/>
            <a:r>
              <a:rPr lang="zh-CN" altLang="en-US" strike="noStrike" noProof="1" smtClean="0"/>
              <a:t>Second level</a:t>
            </a:r>
            <a:endParaRPr lang="zh-CN" altLang="en-US" strike="noStrike" noProof="1" smtClean="0"/>
          </a:p>
          <a:p>
            <a:pPr lvl="2" fontAlgn="auto"/>
            <a:r>
              <a:rPr lang="zh-CN" altLang="en-US" strike="noStrike" noProof="1" smtClean="0"/>
              <a:t>Third level</a:t>
            </a:r>
            <a:endParaRPr lang="zh-CN" altLang="en-US" strike="noStrike" noProof="1" smtClean="0"/>
          </a:p>
          <a:p>
            <a:pPr lvl="3" fontAlgn="auto"/>
            <a:r>
              <a:rPr lang="zh-CN" altLang="en-US" strike="noStrike" noProof="1" smtClean="0"/>
              <a:t>Fourth level</a:t>
            </a:r>
            <a:endParaRPr lang="zh-CN" altLang="en-US" strike="noStrike" noProof="1" smtClean="0"/>
          </a:p>
          <a:p>
            <a:pPr lvl="4" fontAlgn="auto"/>
            <a:r>
              <a:rPr lang="zh-CN" altLang="en-US" strike="noStrike" noProof="1" smtClean="0"/>
              <a:t>Fifth level</a:t>
            </a:r>
            <a:endParaRPr lang="zh-CN" altLang="en-US" strike="noStrike" noProof="1" smtClean="0"/>
          </a:p>
        </p:txBody>
      </p:sp>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 </a:t>
            </a: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 </a:t>
            </a: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0BCD2E4A-79A0-459F-8578-CC9ECAA6381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53F4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a:r>
              <a:rPr lang="zh-CN" altLang="en-US" dirty="0"/>
              <a:t>Click to edit Master text style</a:t>
            </a:r>
            <a:endParaRPr lang="zh-CN" altLang="en-US" dirty="0"/>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sym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rPr>
              <a:t> </a:t>
            </a: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sym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rPr>
              <a:t> </a:t>
            </a: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BCD2E4A-79A0-459F-8578-CC9ECAA6381B}"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53F4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a:r>
              <a:rPr lang="zh-CN" altLang="en-US" dirty="0"/>
              <a:t>Click to edit Master text style</a:t>
            </a:r>
            <a:endParaRPr lang="zh-CN" altLang="en-US" dirty="0"/>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sym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rPr>
              <a:t> </a:t>
            </a: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sym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rPr>
              <a:t> </a:t>
            </a: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BCD2E4A-79A0-459F-8578-CC9ECAA6381B}"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文本框 6"/>
          <p:cNvSpPr txBox="1"/>
          <p:nvPr/>
        </p:nvSpPr>
        <p:spPr>
          <a:xfrm>
            <a:off x="4078605" y="1350645"/>
            <a:ext cx="7451090" cy="1198880"/>
          </a:xfrm>
          <a:prstGeom prst="rect">
            <a:avLst/>
          </a:prstGeom>
          <a:noFill/>
          <a:ln w="9525">
            <a:noFill/>
          </a:ln>
        </p:spPr>
        <p:txBody>
          <a:bodyPr wrap="square" anchor="t" anchorCtr="0">
            <a:spAutoFit/>
          </a:bodyPr>
          <a:p>
            <a:r>
              <a:rPr lang="en-US" altLang="zh-CN" sz="7200" b="1" dirty="0">
                <a:solidFill>
                  <a:srgbClr val="FFFFFF"/>
                </a:solidFill>
                <a:latin typeface="Arial" panose="020B0604020202020204" pitchFamily="34" charset="0"/>
                <a:ea typeface="等线" pitchFamily="2" charset="-122"/>
              </a:rPr>
              <a:t>ELECTROMEGA</a:t>
            </a:r>
            <a:endParaRPr lang="en-US" altLang="zh-CN" sz="7200" b="1" dirty="0">
              <a:solidFill>
                <a:srgbClr val="FFFFFF"/>
              </a:solidFill>
              <a:latin typeface="Arial" panose="020B0604020202020204" pitchFamily="34" charset="0"/>
              <a:ea typeface="Arial" panose="020B0604020202020204" pitchFamily="34" charset="0"/>
            </a:endParaRPr>
          </a:p>
        </p:txBody>
      </p:sp>
      <p:grpSp>
        <p:nvGrpSpPr>
          <p:cNvPr id="5122" name="组合 7"/>
          <p:cNvGrpSpPr/>
          <p:nvPr/>
        </p:nvGrpSpPr>
        <p:grpSpPr>
          <a:xfrm>
            <a:off x="4690746" y="3192780"/>
            <a:ext cx="5843905" cy="3115945"/>
            <a:chOff x="5526513" y="3875540"/>
            <a:chExt cx="1813174" cy="627840"/>
          </a:xfrm>
        </p:grpSpPr>
        <p:sp>
          <p:nvSpPr>
            <p:cNvPr id="9" name="圆角矩形 8"/>
            <p:cNvSpPr/>
            <p:nvPr/>
          </p:nvSpPr>
          <p:spPr>
            <a:xfrm>
              <a:off x="5526513" y="3875540"/>
              <a:ext cx="1813174" cy="627840"/>
            </a:xfrm>
            <a:prstGeom prst="roundRect">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5124" name="矩形 9"/>
            <p:cNvSpPr/>
            <p:nvPr/>
          </p:nvSpPr>
          <p:spPr>
            <a:xfrm>
              <a:off x="5680189" y="3919345"/>
              <a:ext cx="1624390" cy="514478"/>
            </a:xfrm>
            <a:prstGeom prst="rect">
              <a:avLst/>
            </a:prstGeom>
            <a:noFill/>
            <a:ln w="9525">
              <a:noFill/>
            </a:ln>
          </p:spPr>
          <p:txBody>
            <a:bodyPr anchor="t" anchorCtr="0">
              <a:spAutoFit/>
            </a:bodyPr>
            <a:p>
              <a:pPr algn="l"/>
              <a:r>
                <a:rPr lang="en-US" altLang="zh-CN" sz="3200" dirty="0">
                  <a:solidFill>
                    <a:srgbClr val="FFFFFF"/>
                  </a:solidFill>
                  <a:latin typeface="Arial" panose="020B0604020202020204" pitchFamily="34" charset="0"/>
                  <a:ea typeface="等线" pitchFamily="2" charset="-122"/>
                </a:rPr>
                <a:t>By,</a:t>
              </a:r>
              <a:endParaRPr lang="en-US" altLang="zh-CN" sz="3200" dirty="0">
                <a:solidFill>
                  <a:srgbClr val="FFFFFF"/>
                </a:solidFill>
                <a:latin typeface="Arial" panose="020B0604020202020204" pitchFamily="34" charset="0"/>
                <a:ea typeface="等线" pitchFamily="2" charset="-122"/>
              </a:endParaRPr>
            </a:p>
            <a:p>
              <a:pPr algn="l"/>
              <a:r>
                <a:rPr lang="en-US" altLang="zh-CN" sz="3200" dirty="0">
                  <a:solidFill>
                    <a:srgbClr val="FFFFFF"/>
                  </a:solidFill>
                  <a:latin typeface="Arial" panose="020B0604020202020204" pitchFamily="34" charset="0"/>
                  <a:ea typeface="Arial" panose="020B0604020202020204" pitchFamily="34" charset="0"/>
                </a:rPr>
                <a:t>Avinash Kumar</a:t>
              </a:r>
              <a:endParaRPr lang="en-US" altLang="zh-CN" sz="3200" dirty="0">
                <a:solidFill>
                  <a:srgbClr val="FFFFFF"/>
                </a:solidFill>
                <a:latin typeface="Arial" panose="020B0604020202020204" pitchFamily="34" charset="0"/>
                <a:ea typeface="Arial" panose="020B0604020202020204" pitchFamily="34" charset="0"/>
              </a:endParaRPr>
            </a:p>
            <a:p>
              <a:pPr algn="l"/>
              <a:r>
                <a:rPr lang="en-US" altLang="zh-CN" sz="3200" dirty="0">
                  <a:solidFill>
                    <a:srgbClr val="FFFFFF"/>
                  </a:solidFill>
                  <a:latin typeface="Arial" panose="020B0604020202020204" pitchFamily="34" charset="0"/>
                  <a:ea typeface="Arial" panose="020B0604020202020204" pitchFamily="34" charset="0"/>
                </a:rPr>
                <a:t>2110991887</a:t>
              </a:r>
              <a:endParaRPr lang="en-US" altLang="zh-CN" sz="3200" dirty="0">
                <a:solidFill>
                  <a:srgbClr val="FFFFFF"/>
                </a:solidFill>
                <a:latin typeface="Arial" panose="020B0604020202020204" pitchFamily="34" charset="0"/>
                <a:ea typeface="Arial" panose="020B0604020202020204" pitchFamily="34" charset="0"/>
              </a:endParaRPr>
            </a:p>
            <a:p>
              <a:pPr algn="l"/>
              <a:r>
                <a:rPr lang="en-US" altLang="zh-CN" sz="3200" dirty="0">
                  <a:solidFill>
                    <a:srgbClr val="FFFFFF"/>
                  </a:solidFill>
                  <a:latin typeface="Arial" panose="020B0604020202020204" pitchFamily="34" charset="0"/>
                  <a:ea typeface="Arial" panose="020B0604020202020204" pitchFamily="34" charset="0"/>
                </a:rPr>
                <a:t>G5 - 3rd Year</a:t>
              </a:r>
              <a:endParaRPr lang="en-US" altLang="zh-CN" sz="3200" dirty="0">
                <a:solidFill>
                  <a:srgbClr val="FFFFFF"/>
                </a:solidFill>
                <a:latin typeface="Arial" panose="020B0604020202020204" pitchFamily="34" charset="0"/>
                <a:ea typeface="Arial" panose="020B0604020202020204" pitchFamily="34" charset="0"/>
              </a:endParaRPr>
            </a:p>
            <a:p>
              <a:pPr algn="l"/>
              <a:r>
                <a:rPr lang="en-US" altLang="zh-CN" sz="3200" dirty="0">
                  <a:solidFill>
                    <a:srgbClr val="FFFFFF"/>
                  </a:solidFill>
                  <a:latin typeface="Arial" panose="020B0604020202020204" pitchFamily="34" charset="0"/>
                  <a:ea typeface="Arial" panose="020B0604020202020204" pitchFamily="34" charset="0"/>
                </a:rPr>
                <a:t>Faculty - Mr. Lavish Arora</a:t>
              </a:r>
              <a:endParaRPr lang="en-US" altLang="zh-CN" sz="3200" dirty="0">
                <a:solidFill>
                  <a:srgbClr val="FFFFFF"/>
                </a:solidFill>
                <a:latin typeface="Arial" panose="020B0604020202020204" pitchFamily="34" charset="0"/>
                <a:ea typeface="Arial" panose="020B0604020202020204" pitchFamily="34" charset="0"/>
              </a:endParaRPr>
            </a:p>
          </p:txBody>
        </p:sp>
      </p:grpSp>
      <p:sp>
        <p:nvSpPr>
          <p:cNvPr id="5125" name="文本框 10"/>
          <p:cNvSpPr txBox="1"/>
          <p:nvPr/>
        </p:nvSpPr>
        <p:spPr>
          <a:xfrm>
            <a:off x="4151313" y="2549525"/>
            <a:ext cx="5614987" cy="368300"/>
          </a:xfrm>
          <a:prstGeom prst="rect">
            <a:avLst/>
          </a:prstGeom>
          <a:noFill/>
          <a:ln w="9525">
            <a:noFill/>
          </a:ln>
        </p:spPr>
        <p:txBody>
          <a:bodyPr anchor="t" anchorCtr="0">
            <a:spAutoFit/>
          </a:bodyPr>
          <a:p>
            <a:pPr algn="dist"/>
            <a:r>
              <a:rPr lang="en-US" altLang="zh-CN" dirty="0">
                <a:solidFill>
                  <a:srgbClr val="FFFFFF"/>
                </a:solidFill>
                <a:latin typeface="Arial" panose="020B0604020202020204" pitchFamily="34" charset="0"/>
                <a:ea typeface="Arial" panose="020B0604020202020204" pitchFamily="34" charset="0"/>
              </a:rPr>
              <a:t>Ecommerce Electronics Shopping Website</a:t>
            </a:r>
            <a:endParaRPr lang="en-US" altLang="zh-CN" dirty="0">
              <a:solidFill>
                <a:srgbClr val="FFFFFF"/>
              </a:solidFill>
              <a:latin typeface="Arial" panose="020B0604020202020204" pitchFamily="34" charset="0"/>
              <a:ea typeface="Arial" panose="020B0604020202020204" pitchFamily="34" charset="0"/>
            </a:endParaRPr>
          </a:p>
        </p:txBody>
      </p:sp>
      <p:sp>
        <p:nvSpPr>
          <p:cNvPr id="13" name="任意多边形 12"/>
          <p:cNvSpPr/>
          <p:nvPr/>
        </p:nvSpPr>
        <p:spPr>
          <a:xfrm>
            <a:off x="0" y="2528888"/>
            <a:ext cx="4078288" cy="4329113"/>
          </a:xfrm>
          <a:custGeom>
            <a:avLst/>
            <a:gdLst>
              <a:gd name="connsiteX0" fmla="*/ 744589 w 5012696"/>
              <a:gd name="connsiteY0" fmla="*/ 0 h 5320395"/>
              <a:gd name="connsiteX1" fmla="*/ 5012696 w 5012696"/>
              <a:gd name="connsiteY1" fmla="*/ 4268107 h 5320395"/>
              <a:gd name="connsiteX2" fmla="*/ 4925983 w 5012696"/>
              <a:gd name="connsiteY2" fmla="*/ 5128280 h 5320395"/>
              <a:gd name="connsiteX3" fmla="*/ 4876585 w 5012696"/>
              <a:gd name="connsiteY3" fmla="*/ 5320395 h 5320395"/>
              <a:gd name="connsiteX4" fmla="*/ 0 w 5012696"/>
              <a:gd name="connsiteY4" fmla="*/ 5320395 h 5320395"/>
              <a:gd name="connsiteX5" fmla="*/ 0 w 5012696"/>
              <a:gd name="connsiteY5" fmla="*/ 66072 h 5320395"/>
              <a:gd name="connsiteX6" fmla="*/ 94598 w 5012696"/>
              <a:gd name="connsiteY6" fmla="*/ 49178 h 5320395"/>
              <a:gd name="connsiteX7" fmla="*/ 744589 w 5012696"/>
              <a:gd name="connsiteY7" fmla="*/ 0 h 532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2696" h="5320395">
                <a:moveTo>
                  <a:pt x="744589" y="0"/>
                </a:moveTo>
                <a:cubicBezTo>
                  <a:pt x="3101799" y="0"/>
                  <a:pt x="5012696" y="1910897"/>
                  <a:pt x="5012696" y="4268107"/>
                </a:cubicBezTo>
                <a:cubicBezTo>
                  <a:pt x="5012696" y="4562759"/>
                  <a:pt x="4982838" y="4850436"/>
                  <a:pt x="4925983" y="5128280"/>
                </a:cubicBezTo>
                <a:lnTo>
                  <a:pt x="4876585" y="5320395"/>
                </a:lnTo>
                <a:lnTo>
                  <a:pt x="0" y="5320395"/>
                </a:lnTo>
                <a:lnTo>
                  <a:pt x="0" y="66072"/>
                </a:lnTo>
                <a:lnTo>
                  <a:pt x="94598" y="49178"/>
                </a:lnTo>
                <a:cubicBezTo>
                  <a:pt x="306535" y="16795"/>
                  <a:pt x="523601" y="0"/>
                  <a:pt x="744589" y="0"/>
                </a:cubicBezTo>
                <a:close/>
              </a:path>
            </a:pathLst>
          </a:cu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椭圆 15"/>
          <p:cNvSpPr/>
          <p:nvPr/>
        </p:nvSpPr>
        <p:spPr>
          <a:xfrm>
            <a:off x="3533775" y="5011738"/>
            <a:ext cx="1089025" cy="1087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a:off x="10610850" y="730250"/>
            <a:ext cx="411163" cy="409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17"/>
          <p:cNvSpPr/>
          <p:nvPr/>
        </p:nvSpPr>
        <p:spPr>
          <a:xfrm>
            <a:off x="11387138" y="1357313"/>
            <a:ext cx="258763" cy="2587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00" name="Picture 99"/>
          <p:cNvPicPr/>
          <p:nvPr/>
        </p:nvPicPr>
        <p:blipFill>
          <a:blip r:embed="rId1"/>
          <a:stretch>
            <a:fillRect/>
          </a:stretch>
        </p:blipFill>
        <p:spPr>
          <a:xfrm>
            <a:off x="116840" y="3590925"/>
            <a:ext cx="3150870" cy="27838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Store Locator</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515745" y="1859915"/>
            <a:ext cx="4286885"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Finding your nearest ElectroMega store is a breeze with our Store Locator Page. We have a network of convenient locations to serve you better. Whether you want to see our products in person, pick up your online order, or seek expert advice, our store locator makes it simple. You can navigate through stores’ map by clicking the store adddress.</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 and Javascript</a:t>
            </a:r>
            <a:endParaRPr lang="en-US" sz="2000" b="1">
              <a:solidFill>
                <a:schemeClr val="bg1"/>
              </a:solidFill>
              <a:latin typeface="Candara" panose="020E0502030303020204" charset="0"/>
              <a:cs typeface="Candara" panose="020E0502030303020204" charset="0"/>
            </a:endParaRPr>
          </a:p>
        </p:txBody>
      </p:sp>
      <p:pic>
        <p:nvPicPr>
          <p:cNvPr id="9" name="Content Placeholder 8"/>
          <p:cNvPicPr>
            <a:picLocks noChangeAspect="1"/>
          </p:cNvPicPr>
          <p:nvPr>
            <p:ph idx="1"/>
          </p:nvPr>
        </p:nvPicPr>
        <p:blipFill>
          <a:blip r:embed="rId1"/>
          <a:stretch>
            <a:fillRect/>
          </a:stretch>
        </p:blipFill>
        <p:spPr>
          <a:xfrm>
            <a:off x="5949950" y="2487930"/>
            <a:ext cx="5941060" cy="27482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Gift Card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771015" y="185991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At ElectroMega, giving the gift of electronics has never been easier. Our Gift Card Page is your portal to a world of tech surprises. Choose from a range of gift card options, and let your loved ones explore their electronic dreams. Plus, our gift cards can also generate receipts, making it hassle-free for both the giver and the receiver.</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 and Javascript</a:t>
            </a:r>
            <a:endParaRPr lang="en-US" sz="2000" b="1">
              <a:solidFill>
                <a:schemeClr val="bg1"/>
              </a:solidFill>
              <a:latin typeface="Candara" panose="020E0502030303020204" charset="0"/>
              <a:cs typeface="Candara" panose="020E0502030303020204" charset="0"/>
            </a:endParaRPr>
          </a:p>
        </p:txBody>
      </p:sp>
      <p:pic>
        <p:nvPicPr>
          <p:cNvPr id="9" name="Content Placeholder 8"/>
          <p:cNvPicPr>
            <a:picLocks noChangeAspect="1"/>
          </p:cNvPicPr>
          <p:nvPr>
            <p:ph idx="1"/>
          </p:nvPr>
        </p:nvPicPr>
        <p:blipFill>
          <a:blip r:embed="rId1"/>
          <a:stretch>
            <a:fillRect/>
          </a:stretch>
        </p:blipFill>
        <p:spPr>
          <a:xfrm>
            <a:off x="6307455" y="2272030"/>
            <a:ext cx="5441950" cy="28098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ElectroMega Foundation</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555115" y="2055495"/>
            <a:ext cx="547116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ElectroMega Foundation - Empowering through Electronics</a:t>
            </a:r>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Our commitment to society goes beyond gadgets and gizmos. The ElectroMega Foundation Page is where you can make a difference. We believe in the power of technology to bring positive change. Here, you have the opportunity to enter any amount and date to contribute to charity. Join us in using the force of electronics for good. Your generosity can make a real impact</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 and Javascript</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7217410" y="1603375"/>
            <a:ext cx="4641850" cy="2294255"/>
          </a:xfrm>
          <a:prstGeom prst="rect">
            <a:avLst/>
          </a:prstGeom>
        </p:spPr>
      </p:pic>
      <p:pic>
        <p:nvPicPr>
          <p:cNvPr id="6" name="Picture 5"/>
          <p:cNvPicPr>
            <a:picLocks noChangeAspect="1"/>
          </p:cNvPicPr>
          <p:nvPr/>
        </p:nvPicPr>
        <p:blipFill>
          <a:blip r:embed="rId2"/>
          <a:stretch>
            <a:fillRect/>
          </a:stretch>
        </p:blipFill>
        <p:spPr>
          <a:xfrm>
            <a:off x="7147560" y="4135120"/>
            <a:ext cx="4711700" cy="2280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Checkout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627505" y="1942465"/>
            <a:ext cx="4237355" cy="311086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The final step towards electronic bliss! Our Checkout Page streamlines the buying process for you. Confirm your selection, enter your payment details, and choose your preferred shipping method. It's fast, secure, and hassle-free. Complete your order with confidence, knowing that ElectroMega is here to provide you with a seamless and secure shopping experience.</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 and Javascript</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6356350" y="2322195"/>
            <a:ext cx="5450840" cy="29470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FAQ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462405" y="1530350"/>
            <a:ext cx="419608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Have Questions? We Have Answers!</a:t>
            </a:r>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Our FAQ page is your go-to resource for quick solutions. Find answers to commonly asked questions. We've compiled a comprehensive list to make your shopping experience as smooth as possible. If you can't find what you're looking for, feel free to reach out to our dedicated customer support team.</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Use Accordions to show answer to user queries.</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 Technologies used - HTML, CSS, Bootstrap</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6131560" y="2303145"/>
            <a:ext cx="5758815" cy="30867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Affiliate Program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534160"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At ElectroMega, we believe in rewarding loyalty. Our Affiliate Program Page is your gateway to earning money while promoting top-notch electronics. Partner with us and share your passion for technology. Earn commisions for upto 6% by affiliate a great range of products.</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5810885" y="2272665"/>
            <a:ext cx="5947410" cy="32619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Affiliate Program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534160"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Whatever your business model, ElectroMega Affiliate Program has an extensive range of tools available to help you improve your campaigns, ranging from simple banners &amp; widgets to putting listings on your own site. You can also use the API to access ElectroMega's features and listings, and present them in a customized format.</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6302375" y="2447925"/>
            <a:ext cx="5273675" cy="2921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Customer Support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534160"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At ElectroMega, customer satisfaction is paramount. Our Customer Support Page is your direct line to our dedicated team. Whether you have questions, concerns, or need assistance, we're here to help. Contact us through various channels, including phone, email, or live chat. </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a:t>
            </a:r>
            <a:endParaRPr lang="en-US" sz="2000" b="1">
              <a:solidFill>
                <a:schemeClr val="bg1"/>
              </a:solidFill>
              <a:latin typeface="Candara" panose="020E0502030303020204" charset="0"/>
              <a:cs typeface="Candara" panose="020E0502030303020204" charset="0"/>
            </a:endParaRPr>
          </a:p>
        </p:txBody>
      </p:sp>
      <p:pic>
        <p:nvPicPr>
          <p:cNvPr id="6" name="Content Placeholder 5"/>
          <p:cNvPicPr>
            <a:picLocks noChangeAspect="1"/>
          </p:cNvPicPr>
          <p:nvPr>
            <p:ph idx="1"/>
          </p:nvPr>
        </p:nvPicPr>
        <p:blipFill>
          <a:blip r:embed="rId1"/>
          <a:stretch>
            <a:fillRect/>
          </a:stretch>
        </p:blipFill>
        <p:spPr>
          <a:xfrm>
            <a:off x="6000115" y="2421255"/>
            <a:ext cx="5672455" cy="28505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Blog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534160"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Discover the latest in the world of electronics on our Blog Page. Our tech-savvy writers bring you informative articles, product reviews, and industry insights. Whether you're looking for buying guides or staying updated on tech trends, our blog is your trusted source.</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6096000" y="2332355"/>
            <a:ext cx="5638165" cy="31197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Order Tracking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534160" y="2016125"/>
            <a:ext cx="421640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ElectroMega keeps you in the loop every step of the way with our Order Tracking Page. Simply enter your order details, and you'll receive real-time updates on the status and location of your purchase. Know when your electronics will arrive and plan accordingly. Your convenience is our priority, and our order tracking page ensures you're always in control of your delivery.</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6141085" y="2300605"/>
            <a:ext cx="5253990" cy="30918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3"/>
          <p:cNvSpPr/>
          <p:nvPr/>
        </p:nvSpPr>
        <p:spPr>
          <a:xfrm flipH="1">
            <a:off x="9982200" y="2065338"/>
            <a:ext cx="2209800" cy="4792663"/>
          </a:xfrm>
          <a:custGeom>
            <a:avLst/>
            <a:gdLst>
              <a:gd name="connsiteX0" fmla="*/ 0 w 2209800"/>
              <a:gd name="connsiteY0" fmla="*/ 0 h 4792863"/>
              <a:gd name="connsiteX1" fmla="*/ 106223 w 2209800"/>
              <a:gd name="connsiteY1" fmla="*/ 6164 h 4792863"/>
              <a:gd name="connsiteX2" fmla="*/ 2209800 w 2209800"/>
              <a:gd name="connsiteY2" fmla="*/ 2684663 h 4792863"/>
              <a:gd name="connsiteX3" fmla="*/ 1452505 w 2209800"/>
              <a:gd name="connsiteY3" fmla="*/ 4666727 h 4792863"/>
              <a:gd name="connsiteX4" fmla="*/ 1321885 w 2209800"/>
              <a:gd name="connsiteY4" fmla="*/ 4792863 h 4792863"/>
              <a:gd name="connsiteX5" fmla="*/ 0 w 2209800"/>
              <a:gd name="connsiteY5" fmla="*/ 4792863 h 479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9800" h="4792863">
                <a:moveTo>
                  <a:pt x="0" y="0"/>
                </a:moveTo>
                <a:lnTo>
                  <a:pt x="106223" y="6164"/>
                </a:lnTo>
                <a:cubicBezTo>
                  <a:pt x="1287771" y="144042"/>
                  <a:pt x="2209800" y="1290628"/>
                  <a:pt x="2209800" y="2684663"/>
                </a:cubicBezTo>
                <a:cubicBezTo>
                  <a:pt x="2209800" y="3468809"/>
                  <a:pt x="1918064" y="4174659"/>
                  <a:pt x="1452505" y="4666727"/>
                </a:cubicBezTo>
                <a:lnTo>
                  <a:pt x="1321885" y="4792863"/>
                </a:lnTo>
                <a:lnTo>
                  <a:pt x="0" y="4792863"/>
                </a:lnTo>
                <a:close/>
              </a:path>
            </a:pathLst>
          </a:cu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5" name="等腰三角形 4"/>
          <p:cNvSpPr/>
          <p:nvPr/>
        </p:nvSpPr>
        <p:spPr>
          <a:xfrm rot="10800000">
            <a:off x="7808913" y="0"/>
            <a:ext cx="1600200" cy="762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6" name="等腰三角形 5"/>
          <p:cNvSpPr/>
          <p:nvPr/>
        </p:nvSpPr>
        <p:spPr>
          <a:xfrm rot="2033691">
            <a:off x="9542463" y="1358900"/>
            <a:ext cx="854075" cy="736600"/>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7" name="椭圆 6"/>
          <p:cNvSpPr/>
          <p:nvPr/>
        </p:nvSpPr>
        <p:spPr>
          <a:xfrm>
            <a:off x="10979150" y="928688"/>
            <a:ext cx="254000" cy="25400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8" name="椭圆 7"/>
          <p:cNvSpPr/>
          <p:nvPr/>
        </p:nvSpPr>
        <p:spPr>
          <a:xfrm>
            <a:off x="593725" y="5983288"/>
            <a:ext cx="644525" cy="646113"/>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43" name="Text Box 42"/>
          <p:cNvSpPr txBox="1"/>
          <p:nvPr/>
        </p:nvSpPr>
        <p:spPr>
          <a:xfrm>
            <a:off x="1769745" y="1377315"/>
            <a:ext cx="7334250" cy="3676650"/>
          </a:xfrm>
          <a:prstGeom prst="rect">
            <a:avLst/>
          </a:prstGeom>
          <a:noFill/>
        </p:spPr>
        <p:txBody>
          <a:bodyPr wrap="square" rtlCol="0">
            <a:noAutofit/>
          </a:bodyPr>
          <a:p>
            <a:r>
              <a:rPr lang="en-US" sz="2000" b="1">
                <a:solidFill>
                  <a:schemeClr val="bg1"/>
                </a:solidFill>
                <a:latin typeface="Candara" panose="020E0502030303020204" charset="0"/>
                <a:cs typeface="Candara" panose="020E0502030303020204" charset="0"/>
              </a:rPr>
              <a:t>Our website comprises 20 pages, each serving a specific purpose:</a:t>
            </a:r>
            <a:endParaRPr lang="en-US" sz="2000" b="1">
              <a:solidFill>
                <a:schemeClr val="bg1"/>
              </a:solidFill>
              <a:latin typeface="Candara" panose="020E0502030303020204" charset="0"/>
              <a:cs typeface="Candara" panose="020E0502030303020204" charset="0"/>
            </a:endParaRPr>
          </a:p>
          <a:p>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rPr>
              <a:t>Landing Page</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rPr>
              <a:t>Comparison</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rPr>
              <a:t>Categories</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rPr>
              <a:t>Broad Categories</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rPr>
              <a:t>Product Review</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rPr>
              <a:t>Product Page</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rPr>
              <a:t>Store Locator</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rPr>
              <a:t>Gift Cards</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rPr>
              <a:t>ElectroMega Foundation</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rPr>
              <a:t>Checkout</a:t>
            </a:r>
            <a:endParaRPr lang="en-US" sz="2000" b="1">
              <a:solidFill>
                <a:schemeClr val="bg1"/>
              </a:solidFill>
              <a:latin typeface="Candara" panose="020E0502030303020204" charset="0"/>
              <a:cs typeface="Candara" panose="020E0502030303020204" charset="0"/>
            </a:endParaRPr>
          </a:p>
          <a:p>
            <a:endParaRPr lang="en-US" sz="2000" b="1">
              <a:solidFill>
                <a:schemeClr val="bg1"/>
              </a:solidFill>
              <a:latin typeface="Candara" panose="020E0502030303020204" charset="0"/>
              <a:cs typeface="Candara" panose="020E0502030303020204" charset="0"/>
            </a:endParaRPr>
          </a:p>
        </p:txBody>
      </p:sp>
      <p:sp>
        <p:nvSpPr>
          <p:cNvPr id="44" name="Text Box 43"/>
          <p:cNvSpPr txBox="1"/>
          <p:nvPr/>
        </p:nvSpPr>
        <p:spPr>
          <a:xfrm>
            <a:off x="5432425" y="1972945"/>
            <a:ext cx="3435985" cy="3476625"/>
          </a:xfrm>
          <a:prstGeom prst="rect">
            <a:avLst/>
          </a:prstGeom>
          <a:noFill/>
        </p:spPr>
        <p:txBody>
          <a:bodyPr wrap="square" rtlCol="0">
            <a:spAutoFit/>
          </a:bodyPr>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sym typeface="+mn-ea"/>
              </a:rPr>
              <a:t>FAQ</a:t>
            </a:r>
            <a:endParaRPr lang="en-US" sz="2000" b="1">
              <a:solidFill>
                <a:schemeClr val="bg1"/>
              </a:solidFill>
              <a:latin typeface="Candara" panose="020E0502030303020204" charset="0"/>
              <a:cs typeface="Candara" panose="020E0502030303020204" charset="0"/>
              <a:sym typeface="+mn-ea"/>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sym typeface="+mn-ea"/>
              </a:rPr>
              <a:t>Affiliate Program</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sym typeface="+mn-ea"/>
              </a:rPr>
              <a:t>Affiliate Tools</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sym typeface="+mn-ea"/>
              </a:rPr>
              <a:t>Customer Services</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sym typeface="+mn-ea"/>
              </a:rPr>
              <a:t>Blog</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sym typeface="+mn-ea"/>
              </a:rPr>
              <a:t>Track Order</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sym typeface="+mn-ea"/>
              </a:rPr>
              <a:t>About Us</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sym typeface="+mn-ea"/>
              </a:rPr>
              <a:t>Contact</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sym typeface="+mn-ea"/>
              </a:rPr>
              <a:t>Login</a:t>
            </a:r>
            <a:endParaRPr lang="en-US" sz="2000" b="1">
              <a:solidFill>
                <a:schemeClr val="bg1"/>
              </a:solidFill>
              <a:latin typeface="Candara" panose="020E0502030303020204" charset="0"/>
              <a:cs typeface="Candara" panose="020E0502030303020204" charset="0"/>
            </a:endParaRPr>
          </a:p>
          <a:p>
            <a:pPr marL="342900" indent="-342900">
              <a:buFont typeface="Arial" panose="020B0604020202020204" pitchFamily="34" charset="0"/>
              <a:buChar char="•"/>
            </a:pPr>
            <a:r>
              <a:rPr lang="en-US" sz="2000" b="1">
                <a:solidFill>
                  <a:schemeClr val="bg1"/>
                </a:solidFill>
                <a:latin typeface="Candara" panose="020E0502030303020204" charset="0"/>
                <a:cs typeface="Candara" panose="020E0502030303020204" charset="0"/>
                <a:sym typeface="+mn-ea"/>
              </a:rPr>
              <a:t>Signup</a:t>
            </a:r>
            <a:endParaRPr lang="en-US" sz="2000" b="1">
              <a:solidFill>
                <a:schemeClr val="bg1"/>
              </a:solidFill>
              <a:latin typeface="Candara" panose="020E0502030303020204" charset="0"/>
              <a:cs typeface="Candara" panose="020E0502030303020204" charset="0"/>
            </a:endParaRPr>
          </a:p>
          <a:p>
            <a:endParaRPr lang="en-US" sz="2000" b="1">
              <a:solidFill>
                <a:schemeClr val="bg1"/>
              </a:solidFill>
              <a:latin typeface="Candara" panose="020E0502030303020204" charset="0"/>
              <a:cs typeface="Candara" panose="020E0502030303020204" charset="0"/>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Contents</a:t>
            </a:r>
            <a:endParaRPr lang="en-US" sz="3200" b="1" dirty="0">
              <a:solidFill>
                <a:srgbClr val="FFFFFF"/>
              </a:solidFill>
              <a:latin typeface="Arial" panose="020B0604020202020204" pitchFamily="34" charset="0"/>
              <a:ea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About Us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534160"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Our About Us Page is the story of ElectroMega's journey. We're more than just an electronics retailer; we're your trusted partner in all things tech. Learn about our mission, values, and commitment to excellence. With a rich history and a vision for the future, ElectroMega is here to provide you with the best in electronics.</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5732780" y="2454275"/>
            <a:ext cx="5949950" cy="30143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Contact Us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534160"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Our Contact Us Page is your direct link to our team. Whether you have questions, feedback, or inquiries, we're here to listen and assist you. Reach out through the provided contact form, email, or phone. Your input matters, and we're dedicated to providing you with the best possible support.</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6158230" y="2360295"/>
            <a:ext cx="5320030" cy="29933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Login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534160"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Our Login Page is your gateway to a personalized shopping experience. If you're a returning customer, simply enter your credentials to access your account. Enjoy the convenience of saved preferences, order history, and a seamless checkout process. </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 and Javascript</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6334125" y="2256790"/>
            <a:ext cx="5143500" cy="32200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SignUp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534160"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Our Sign Up Page invites you to become a part of the ElectroMega community. Enjoy a personalized shopping experience, receive updates on the latest tech trends, and stay connected with us. Sign up today and embark on a tech-filled journey with ElectroMega.</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 and Javascript</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6821805" y="1958975"/>
            <a:ext cx="4754245" cy="4351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0" y="3429000"/>
            <a:ext cx="12192000" cy="3429000"/>
          </a:xfrm>
          <a:prstGeom prst="rect">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pic>
        <p:nvPicPr>
          <p:cNvPr id="24578" name="图片 6"/>
          <p:cNvPicPr>
            <a:picLocks noChangeAspect="1"/>
          </p:cNvPicPr>
          <p:nvPr/>
        </p:nvPicPr>
        <p:blipFill>
          <a:blip r:embed="rId1"/>
          <a:stretch>
            <a:fillRect/>
          </a:stretch>
        </p:blipFill>
        <p:spPr>
          <a:xfrm>
            <a:off x="455613" y="1030288"/>
            <a:ext cx="5365750" cy="4951412"/>
          </a:xfrm>
          <a:prstGeom prst="rect">
            <a:avLst/>
          </a:prstGeom>
          <a:noFill/>
          <a:ln w="9525">
            <a:noFill/>
          </a:ln>
        </p:spPr>
      </p:pic>
      <p:pic>
        <p:nvPicPr>
          <p:cNvPr id="24579" name="图片 7"/>
          <p:cNvPicPr>
            <a:picLocks noChangeAspect="1"/>
          </p:cNvPicPr>
          <p:nvPr/>
        </p:nvPicPr>
        <p:blipFill>
          <a:blip r:embed="rId2"/>
          <a:stretch>
            <a:fillRect/>
          </a:stretch>
        </p:blipFill>
        <p:spPr>
          <a:xfrm>
            <a:off x="2413000" y="1296988"/>
            <a:ext cx="3195638" cy="2432050"/>
          </a:xfrm>
          <a:prstGeom prst="rect">
            <a:avLst/>
          </a:prstGeom>
          <a:noFill/>
          <a:ln w="9525">
            <a:noFill/>
          </a:ln>
        </p:spPr>
      </p:pic>
      <p:sp>
        <p:nvSpPr>
          <p:cNvPr id="24580" name="文本框 8"/>
          <p:cNvSpPr txBox="1"/>
          <p:nvPr/>
        </p:nvSpPr>
        <p:spPr>
          <a:xfrm>
            <a:off x="5821680" y="3598545"/>
            <a:ext cx="5835015" cy="2861310"/>
          </a:xfrm>
          <a:prstGeom prst="rect">
            <a:avLst/>
          </a:prstGeom>
          <a:noFill/>
          <a:ln w="9525">
            <a:noFill/>
          </a:ln>
        </p:spPr>
        <p:txBody>
          <a:bodyPr wrap="square" anchor="t" anchorCtr="0">
            <a:spAutoFit/>
          </a:bodyPr>
          <a:p>
            <a:r>
              <a:rPr lang="zh-CN" altLang="zh-CN" sz="1800" dirty="0">
                <a:solidFill>
                  <a:schemeClr val="bg1"/>
                </a:solidFill>
                <a:latin typeface="Arial" panose="020B0604020202020204" pitchFamily="34" charset="0"/>
                <a:ea typeface="等线" pitchFamily="2" charset="-122"/>
              </a:rPr>
              <a:t>In conclusion, ElectroMega is your ultimate destination for all things electronic. Our goal is simple yet ambitious: to provide you with a seamless and enriching electronics shopping experience. We aim to offer a wide range of top-quality products, exceptional customer support, and valuable resources to keep you informed and inspired in the world of technology. Our commitment is to make your tech dreams come true. Thank you for choosing ElectroMega as your trusted electronics partner.</a:t>
            </a:r>
            <a:endParaRPr lang="zh-CN" altLang="zh-CN" sz="1800" dirty="0">
              <a:solidFill>
                <a:schemeClr val="bg1"/>
              </a:solidFill>
              <a:latin typeface="Arial" panose="020B0604020202020204" pitchFamily="34" charset="0"/>
              <a:ea typeface="等线" pitchFamily="2" charset="-122"/>
            </a:endParaRPr>
          </a:p>
        </p:txBody>
      </p:sp>
      <p:sp>
        <p:nvSpPr>
          <p:cNvPr id="24581" name="Title 13"/>
          <p:cNvSpPr txBox="1"/>
          <p:nvPr/>
        </p:nvSpPr>
        <p:spPr>
          <a:xfrm>
            <a:off x="6905625" y="2611438"/>
            <a:ext cx="4121150" cy="549275"/>
          </a:xfrm>
          <a:prstGeom prst="rect">
            <a:avLst/>
          </a:prstGeom>
          <a:noFill/>
          <a:ln w="9525">
            <a:noFill/>
          </a:ln>
        </p:spPr>
        <p:txBody>
          <a:bodyPr lIns="121682" tIns="60841" rIns="121682" bIns="60841" anchor="ctr" anchorCtr="0"/>
          <a:p>
            <a:pPr defTabSz="1217930" hangingPunct="0">
              <a:spcBef>
                <a:spcPct val="20000"/>
              </a:spcBef>
            </a:pPr>
            <a:r>
              <a:rPr lang="en-US" altLang="zh-CN" sz="3600" b="1" dirty="0">
                <a:solidFill>
                  <a:schemeClr val="bg1"/>
                </a:solidFill>
                <a:latin typeface="Arial" panose="020B0604020202020204" pitchFamily="34" charset="0"/>
                <a:ea typeface="等线" pitchFamily="2" charset="-122"/>
                <a:sym typeface="Calibri" panose="020F0502020204030204" pitchFamily="34" charset="0"/>
              </a:rPr>
              <a:t>Conclusion</a:t>
            </a:r>
            <a:endParaRPr lang="en-US" altLang="zh-CN" sz="3600" b="1" dirty="0">
              <a:solidFill>
                <a:schemeClr val="bg1"/>
              </a:solidFill>
              <a:latin typeface="Arial" panose="020B0604020202020204" pitchFamily="34" charset="0"/>
              <a:ea typeface="等线" pitchFamily="2" charset="-122"/>
              <a:sym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0" y="5805488"/>
            <a:ext cx="12192000" cy="105251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33794" name="文本框 6"/>
          <p:cNvSpPr txBox="1"/>
          <p:nvPr/>
        </p:nvSpPr>
        <p:spPr>
          <a:xfrm>
            <a:off x="4986338" y="2459038"/>
            <a:ext cx="6035675" cy="1200150"/>
          </a:xfrm>
          <a:prstGeom prst="rect">
            <a:avLst/>
          </a:prstGeom>
          <a:noFill/>
          <a:ln w="9525">
            <a:noFill/>
          </a:ln>
        </p:spPr>
        <p:txBody>
          <a:bodyPr anchor="t" anchorCtr="0">
            <a:spAutoFit/>
          </a:bodyPr>
          <a:p>
            <a:r>
              <a:rPr lang="en-US" altLang="zh-CN" sz="7200" b="1" dirty="0">
                <a:solidFill>
                  <a:srgbClr val="FFFFFF"/>
                </a:solidFill>
                <a:latin typeface="Arial" panose="020B0604020202020204" pitchFamily="34" charset="0"/>
                <a:ea typeface="等线" pitchFamily="2" charset="-122"/>
              </a:rPr>
              <a:t>THANK YOU</a:t>
            </a:r>
            <a:endParaRPr lang="zh-CN" altLang="en-US" sz="7200" b="1" dirty="0">
              <a:solidFill>
                <a:srgbClr val="FFFFFF"/>
              </a:solidFill>
              <a:latin typeface="Arial" panose="020B0604020202020204" pitchFamily="34" charset="0"/>
              <a:ea typeface="Arial" panose="020B0604020202020204" pitchFamily="34" charset="0"/>
            </a:endParaRPr>
          </a:p>
        </p:txBody>
      </p:sp>
      <p:grpSp>
        <p:nvGrpSpPr>
          <p:cNvPr id="33795" name="组合 7"/>
          <p:cNvGrpSpPr/>
          <p:nvPr/>
        </p:nvGrpSpPr>
        <p:grpSpPr>
          <a:xfrm>
            <a:off x="7844155" y="3635375"/>
            <a:ext cx="2612390" cy="271780"/>
            <a:chOff x="7765142" y="3748447"/>
            <a:chExt cx="1676630" cy="487720"/>
          </a:xfrm>
        </p:grpSpPr>
        <p:sp>
          <p:nvSpPr>
            <p:cNvPr id="9" name="圆角矩形 8"/>
            <p:cNvSpPr/>
            <p:nvPr/>
          </p:nvSpPr>
          <p:spPr>
            <a:xfrm>
              <a:off x="7765142" y="3748447"/>
              <a:ext cx="1676630" cy="487720"/>
            </a:xfrm>
            <a:prstGeom prst="roundRect">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33797" name="矩形 9"/>
            <p:cNvSpPr/>
            <p:nvPr/>
          </p:nvSpPr>
          <p:spPr>
            <a:xfrm>
              <a:off x="7765143" y="3792252"/>
              <a:ext cx="1624390" cy="399072"/>
            </a:xfrm>
            <a:prstGeom prst="rect">
              <a:avLst/>
            </a:prstGeom>
            <a:noFill/>
            <a:ln w="9525">
              <a:noFill/>
            </a:ln>
          </p:spPr>
          <p:txBody>
            <a:bodyPr anchor="t" anchorCtr="0">
              <a:spAutoFit/>
            </a:bodyPr>
            <a:p>
              <a:pPr algn="ctr"/>
              <a:endParaRPr lang="en-US" altLang="zh-CN" sz="2000" dirty="0">
                <a:solidFill>
                  <a:srgbClr val="FFFFFF"/>
                </a:solidFill>
                <a:latin typeface="Arial" panose="020B0604020202020204" pitchFamily="34" charset="0"/>
                <a:ea typeface="Arial" panose="020B0604020202020204" pitchFamily="34" charset="0"/>
              </a:endParaRPr>
            </a:p>
          </p:txBody>
        </p:sp>
      </p:grpSp>
      <p:sp>
        <p:nvSpPr>
          <p:cNvPr id="13" name="任意多边形 12"/>
          <p:cNvSpPr/>
          <p:nvPr/>
        </p:nvSpPr>
        <p:spPr>
          <a:xfrm>
            <a:off x="0" y="2528888"/>
            <a:ext cx="4078288" cy="4329113"/>
          </a:xfrm>
          <a:custGeom>
            <a:avLst/>
            <a:gdLst>
              <a:gd name="connsiteX0" fmla="*/ 744589 w 5012696"/>
              <a:gd name="connsiteY0" fmla="*/ 0 h 5320395"/>
              <a:gd name="connsiteX1" fmla="*/ 5012696 w 5012696"/>
              <a:gd name="connsiteY1" fmla="*/ 4268107 h 5320395"/>
              <a:gd name="connsiteX2" fmla="*/ 4925983 w 5012696"/>
              <a:gd name="connsiteY2" fmla="*/ 5128280 h 5320395"/>
              <a:gd name="connsiteX3" fmla="*/ 4876585 w 5012696"/>
              <a:gd name="connsiteY3" fmla="*/ 5320395 h 5320395"/>
              <a:gd name="connsiteX4" fmla="*/ 0 w 5012696"/>
              <a:gd name="connsiteY4" fmla="*/ 5320395 h 5320395"/>
              <a:gd name="connsiteX5" fmla="*/ 0 w 5012696"/>
              <a:gd name="connsiteY5" fmla="*/ 66072 h 5320395"/>
              <a:gd name="connsiteX6" fmla="*/ 94598 w 5012696"/>
              <a:gd name="connsiteY6" fmla="*/ 49178 h 5320395"/>
              <a:gd name="connsiteX7" fmla="*/ 744589 w 5012696"/>
              <a:gd name="connsiteY7" fmla="*/ 0 h 532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2696" h="5320395">
                <a:moveTo>
                  <a:pt x="744589" y="0"/>
                </a:moveTo>
                <a:cubicBezTo>
                  <a:pt x="3101799" y="0"/>
                  <a:pt x="5012696" y="1910897"/>
                  <a:pt x="5012696" y="4268107"/>
                </a:cubicBezTo>
                <a:cubicBezTo>
                  <a:pt x="5012696" y="4562759"/>
                  <a:pt x="4982838" y="4850436"/>
                  <a:pt x="4925983" y="5128280"/>
                </a:cubicBezTo>
                <a:lnTo>
                  <a:pt x="4876585" y="5320395"/>
                </a:lnTo>
                <a:lnTo>
                  <a:pt x="0" y="5320395"/>
                </a:lnTo>
                <a:lnTo>
                  <a:pt x="0" y="66072"/>
                </a:lnTo>
                <a:lnTo>
                  <a:pt x="94598" y="49178"/>
                </a:lnTo>
                <a:cubicBezTo>
                  <a:pt x="306535" y="16795"/>
                  <a:pt x="523601" y="0"/>
                  <a:pt x="744589" y="0"/>
                </a:cubicBezTo>
                <a:close/>
              </a:path>
            </a:pathLst>
          </a:cu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椭圆 15"/>
          <p:cNvSpPr/>
          <p:nvPr/>
        </p:nvSpPr>
        <p:spPr>
          <a:xfrm>
            <a:off x="3533775" y="5011738"/>
            <a:ext cx="1089025" cy="1087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a:off x="10610850" y="730250"/>
            <a:ext cx="411163" cy="409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17"/>
          <p:cNvSpPr/>
          <p:nvPr/>
        </p:nvSpPr>
        <p:spPr>
          <a:xfrm>
            <a:off x="11387138" y="1357313"/>
            <a:ext cx="258763" cy="2587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INTRODUCTION</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829435" y="2169795"/>
            <a:ext cx="8467725" cy="3169285"/>
          </a:xfrm>
          <a:prstGeom prst="rect">
            <a:avLst/>
          </a:prstGeom>
          <a:noFill/>
        </p:spPr>
        <p:txBody>
          <a:bodyPr wrap="square" rtlCol="0">
            <a:spAutoFit/>
          </a:bodyPr>
          <a:p>
            <a:r>
              <a:rPr lang="en-US" sz="2000" b="1">
                <a:solidFill>
                  <a:schemeClr val="bg1"/>
                </a:solidFill>
                <a:latin typeface="Candara" panose="020E0502030303020204" charset="0"/>
                <a:cs typeface="Candara" panose="020E0502030303020204" charset="0"/>
              </a:rPr>
              <a:t>Welcome to ElectroMega - Your Ultimate Electronics Shopping Destination</a:t>
            </a:r>
            <a:endParaRPr lang="en-US" sz="2000" b="1">
              <a:solidFill>
                <a:schemeClr val="bg1"/>
              </a:solidFill>
              <a:latin typeface="Candara" panose="020E0502030303020204" charset="0"/>
              <a:cs typeface="Candara" panose="020E0502030303020204" charset="0"/>
            </a:endParaRPr>
          </a:p>
          <a:p>
            <a:endParaRPr lang="en-US" sz="2000" b="1">
              <a:solidFill>
                <a:schemeClr val="bg1"/>
              </a:solidFill>
              <a:latin typeface="Candara" panose="020E0502030303020204" charset="0"/>
              <a:cs typeface="Candara" panose="020E0502030303020204" charset="0"/>
            </a:endParaRPr>
          </a:p>
          <a:p>
            <a:r>
              <a:rPr lang="en-US" sz="2000" b="1">
                <a:solidFill>
                  <a:schemeClr val="bg1"/>
                </a:solidFill>
                <a:latin typeface="Candara" panose="020E0502030303020204" charset="0"/>
                <a:cs typeface="Candara" panose="020E0502030303020204" charset="0"/>
              </a:rPr>
              <a:t>At ElectroMega, we bring you a world of cutting-edge electronics, all in one place. Whether you're a tech enthusiast, a gadget lover, or simply looking for the latest in electronic devices, ElectroMega is your one-stop solution. Our website is built using a combination of advanced technologies, including HTML, CSS, JavaScript, and Bootstrap, to ensure a seamless and responsive user experience.</a:t>
            </a:r>
            <a:endParaRPr lang="en-US" sz="2000" b="1">
              <a:solidFill>
                <a:schemeClr val="bg1"/>
              </a:solidFill>
              <a:latin typeface="Candara" panose="020E0502030303020204" charset="0"/>
              <a:cs typeface="Candara" panose="020E0502030303020204" charset="0"/>
            </a:endParaRPr>
          </a:p>
          <a:p>
            <a:r>
              <a:rPr lang="en-US" sz="2000" b="1">
                <a:solidFill>
                  <a:schemeClr val="bg1"/>
                </a:solidFill>
                <a:latin typeface="Candara" panose="020E0502030303020204" charset="0"/>
                <a:cs typeface="Candara" panose="020E0502030303020204" charset="0"/>
              </a:rPr>
              <a:t>Explore our extensive range of products and discover the future of electronics today!</a:t>
            </a:r>
            <a:endParaRPr lang="en-US" sz="2000" b="1">
              <a:solidFill>
                <a:schemeClr val="bg1"/>
              </a:solidFill>
              <a:latin typeface="Candara" panose="020E0502030303020204" charset="0"/>
              <a:cs typeface="Candara" panose="020E0502030303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Lading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771015"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Home Page include the showcase of latest arrivals of electronic items such as fridge, washing machine, TVs etc.</a:t>
            </a:r>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The page has also the use of carousel to showcase various offers on products.</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 and Javascript</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6609080" y="1313815"/>
            <a:ext cx="4966970" cy="2448560"/>
          </a:xfrm>
          <a:prstGeom prst="rect">
            <a:avLst/>
          </a:prstGeom>
        </p:spPr>
      </p:pic>
      <p:pic>
        <p:nvPicPr>
          <p:cNvPr id="6" name="Picture 5"/>
          <p:cNvPicPr>
            <a:picLocks noChangeAspect="1"/>
          </p:cNvPicPr>
          <p:nvPr/>
        </p:nvPicPr>
        <p:blipFill>
          <a:blip r:embed="rId2"/>
          <a:stretch>
            <a:fillRect/>
          </a:stretch>
        </p:blipFill>
        <p:spPr>
          <a:xfrm>
            <a:off x="6609080" y="3994150"/>
            <a:ext cx="4966970" cy="24612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Categories</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771015"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At ElectroMega, shopping is a breeze. Browse our Categories Page to shop with ease. Explore by brands or categories to find the perfect electronic solutions that match your style and needs. Shop smart with ElectroMega.</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and CSS</a:t>
            </a:r>
            <a:endParaRPr lang="en-US" sz="2000" b="1">
              <a:solidFill>
                <a:schemeClr val="bg1"/>
              </a:solidFill>
              <a:latin typeface="Candara" panose="020E0502030303020204" charset="0"/>
              <a:cs typeface="Candara" panose="020E0502030303020204" charset="0"/>
            </a:endParaRPr>
          </a:p>
        </p:txBody>
      </p:sp>
      <p:pic>
        <p:nvPicPr>
          <p:cNvPr id="11" name="Content Placeholder 10"/>
          <p:cNvPicPr>
            <a:picLocks noChangeAspect="1"/>
          </p:cNvPicPr>
          <p:nvPr>
            <p:ph idx="1"/>
          </p:nvPr>
        </p:nvPicPr>
        <p:blipFill>
          <a:blip r:embed="rId1"/>
          <a:stretch>
            <a:fillRect/>
          </a:stretch>
        </p:blipFill>
        <p:spPr>
          <a:xfrm>
            <a:off x="6328410" y="1398905"/>
            <a:ext cx="4942205" cy="2339975"/>
          </a:xfrm>
          <a:prstGeom prst="rect">
            <a:avLst/>
          </a:prstGeom>
        </p:spPr>
      </p:pic>
      <p:pic>
        <p:nvPicPr>
          <p:cNvPr id="14" name="Picture 13"/>
          <p:cNvPicPr>
            <a:picLocks noChangeAspect="1"/>
          </p:cNvPicPr>
          <p:nvPr/>
        </p:nvPicPr>
        <p:blipFill>
          <a:blip r:embed="rId2"/>
          <a:stretch>
            <a:fillRect/>
          </a:stretch>
        </p:blipFill>
        <p:spPr>
          <a:xfrm>
            <a:off x="6329045" y="4023360"/>
            <a:ext cx="4941570" cy="22599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Broad Category</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771015" y="1520190"/>
            <a:ext cx="4324985"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At ElectroMega, we simplify smartphone shopping on our Broad Categories Page. You can shop by brands, making it easy to find your trusted favorites. But we go further – tailor your experience by choosing smartphones for specific use cases. Are you a gaming enthusiast or a photography buff? We've got the perfect smartphone for you. Explore, compare, and discover your ideal smartphone with ElectroMega.</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and CSS</a:t>
            </a:r>
            <a:endParaRPr lang="en-US" sz="2000" b="1">
              <a:solidFill>
                <a:schemeClr val="bg1"/>
              </a:solidFill>
              <a:latin typeface="Candara" panose="020E0502030303020204" charset="0"/>
              <a:cs typeface="Candara" panose="020E0502030303020204" charset="0"/>
            </a:endParaRPr>
          </a:p>
        </p:txBody>
      </p:sp>
      <p:pic>
        <p:nvPicPr>
          <p:cNvPr id="4" name="Picture 3"/>
          <p:cNvPicPr>
            <a:picLocks noChangeAspect="1"/>
          </p:cNvPicPr>
          <p:nvPr/>
        </p:nvPicPr>
        <p:blipFill>
          <a:blip r:embed="rId1"/>
          <a:stretch>
            <a:fillRect/>
          </a:stretch>
        </p:blipFill>
        <p:spPr>
          <a:xfrm>
            <a:off x="6609080" y="1313815"/>
            <a:ext cx="4967605" cy="2330450"/>
          </a:xfrm>
          <a:prstGeom prst="rect">
            <a:avLst/>
          </a:prstGeom>
        </p:spPr>
      </p:pic>
      <p:pic>
        <p:nvPicPr>
          <p:cNvPr id="11" name="Content Placeholder 10"/>
          <p:cNvPicPr>
            <a:picLocks noChangeAspect="1"/>
          </p:cNvPicPr>
          <p:nvPr>
            <p:ph idx="1"/>
          </p:nvPr>
        </p:nvPicPr>
        <p:blipFill>
          <a:blip r:embed="rId2"/>
          <a:stretch>
            <a:fillRect/>
          </a:stretch>
        </p:blipFill>
        <p:spPr>
          <a:xfrm>
            <a:off x="6609080" y="3876040"/>
            <a:ext cx="4966970" cy="2628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Comparison Page</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771015"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On comparison page, you can compare latest trending smartphones. Compare smartphones based on various aspects such as price, specifications etc.</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This web page is developed with the hep of grid property.</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 and Javascript</a:t>
            </a:r>
            <a:endParaRPr lang="en-US" sz="2000" b="1">
              <a:solidFill>
                <a:schemeClr val="bg1"/>
              </a:solidFill>
              <a:latin typeface="Candara" panose="020E0502030303020204" charset="0"/>
              <a:cs typeface="Candara" panose="020E0502030303020204" charset="0"/>
            </a:endParaRPr>
          </a:p>
        </p:txBody>
      </p:sp>
      <p:pic>
        <p:nvPicPr>
          <p:cNvPr id="9" name="Content Placeholder 8"/>
          <p:cNvPicPr>
            <a:picLocks noChangeAspect="1"/>
          </p:cNvPicPr>
          <p:nvPr>
            <p:ph idx="1"/>
          </p:nvPr>
        </p:nvPicPr>
        <p:blipFill>
          <a:blip r:embed="rId1"/>
          <a:stretch>
            <a:fillRect/>
          </a:stretch>
        </p:blipFill>
        <p:spPr>
          <a:xfrm>
            <a:off x="6751955" y="1866265"/>
            <a:ext cx="4824095" cy="4351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Product Details</a:t>
            </a:r>
            <a:endParaRPr lang="en-US" sz="3200" b="1" dirty="0">
              <a:solidFill>
                <a:srgbClr val="FFFFFF"/>
              </a:solidFill>
              <a:latin typeface="Arial" panose="020B0604020202020204" pitchFamily="34" charset="0"/>
              <a:ea typeface="Arial" panose="020B0604020202020204" pitchFamily="34" charset="0"/>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771015"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If you choose apple iphones in broad category page, the website will redirect you to product details page for apple iphones. You can filter products or add to cart based on your choice. User can also check the totalprice before proceeding to checkout.</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 and Javascript</a:t>
            </a:r>
            <a:endParaRPr lang="en-US" sz="2000" b="1">
              <a:solidFill>
                <a:schemeClr val="bg1"/>
              </a:solidFill>
              <a:latin typeface="Candara" panose="020E0502030303020204" charset="0"/>
              <a:cs typeface="Candara" panose="020E0502030303020204" charset="0"/>
            </a:endParaRPr>
          </a:p>
        </p:txBody>
      </p:sp>
      <p:pic>
        <p:nvPicPr>
          <p:cNvPr id="9" name="Content Placeholder 8"/>
          <p:cNvPicPr>
            <a:picLocks noChangeAspect="1"/>
          </p:cNvPicPr>
          <p:nvPr>
            <p:ph idx="1"/>
          </p:nvPr>
        </p:nvPicPr>
        <p:blipFill>
          <a:blip r:embed="rId1"/>
          <a:stretch>
            <a:fillRect/>
          </a:stretch>
        </p:blipFill>
        <p:spPr>
          <a:xfrm>
            <a:off x="6275705" y="2250440"/>
            <a:ext cx="5536565" cy="30981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椭圆 34"/>
          <p:cNvSpPr/>
          <p:nvPr/>
        </p:nvSpPr>
        <p:spPr>
          <a:xfrm>
            <a:off x="-841375" y="-885825"/>
            <a:ext cx="2212340" cy="228473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4" name="组合 33"/>
          <p:cNvGrpSpPr/>
          <p:nvPr/>
        </p:nvGrpSpPr>
        <p:grpSpPr>
          <a:xfrm>
            <a:off x="-290195" y="5875020"/>
            <a:ext cx="1661160" cy="1703705"/>
            <a:chOff x="-290449" y="3324849"/>
            <a:chExt cx="5561545" cy="4254420"/>
          </a:xfrm>
        </p:grpSpPr>
        <p:grpSp>
          <p:nvGrpSpPr>
            <p:cNvPr id="8195"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97"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00" name="组合 8"/>
            <p:cNvGrpSpPr/>
            <p:nvPr/>
          </p:nvGrpSpPr>
          <p:grpSpPr>
            <a:xfrm rot="5400000">
              <a:off x="3000940" y="4677393"/>
              <a:ext cx="2160252" cy="2159925"/>
              <a:chOff x="9579914" y="4258290"/>
              <a:chExt cx="2944317" cy="2943871"/>
            </a:xfrm>
          </p:grpSpPr>
          <p:cxnSp>
            <p:nvCxnSpPr>
              <p:cNvPr id="10" name="直接连接符 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2"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05" name="组合 13"/>
            <p:cNvGrpSpPr/>
            <p:nvPr/>
          </p:nvGrpSpPr>
          <p:grpSpPr>
            <a:xfrm rot="5400000">
              <a:off x="522346" y="3764106"/>
              <a:ext cx="2160252" cy="2159925"/>
              <a:chOff x="9579914" y="4258290"/>
              <a:chExt cx="2944317" cy="2943871"/>
            </a:xfrm>
          </p:grpSpPr>
          <p:cxnSp>
            <p:nvCxnSpPr>
              <p:cNvPr id="15" name="直接连接符 1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07"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0" name="组合 18"/>
            <p:cNvGrpSpPr/>
            <p:nvPr/>
          </p:nvGrpSpPr>
          <p:grpSpPr>
            <a:xfrm rot="5400000">
              <a:off x="-290568" y="4178376"/>
              <a:ext cx="1579097" cy="1578858"/>
              <a:chOff x="9579914" y="4258290"/>
              <a:chExt cx="2944317" cy="2943871"/>
            </a:xfrm>
          </p:grpSpPr>
          <p:cxnSp>
            <p:nvCxnSpPr>
              <p:cNvPr id="20" name="直接连接符 1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2"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15" name="组合 23"/>
            <p:cNvGrpSpPr/>
            <p:nvPr/>
          </p:nvGrpSpPr>
          <p:grpSpPr>
            <a:xfrm rot="5400000">
              <a:off x="-40702" y="5276872"/>
              <a:ext cx="1579097" cy="1578858"/>
              <a:chOff x="9579914" y="4258290"/>
              <a:chExt cx="2944317" cy="2943871"/>
            </a:xfrm>
          </p:grpSpPr>
          <p:cxnSp>
            <p:nvCxnSpPr>
              <p:cNvPr id="25" name="直接连接符 24"/>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17"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6" y="3061247"/>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20" name="组合 28"/>
            <p:cNvGrpSpPr/>
            <p:nvPr/>
          </p:nvGrpSpPr>
          <p:grpSpPr>
            <a:xfrm rot="5400000">
              <a:off x="839093" y="6000280"/>
              <a:ext cx="1579097" cy="1578858"/>
              <a:chOff x="9579914" y="4258290"/>
              <a:chExt cx="2944317" cy="2943871"/>
            </a:xfrm>
          </p:grpSpPr>
          <p:cxnSp>
            <p:nvCxnSpPr>
              <p:cNvPr id="30" name="直接连接符 29"/>
              <p:cNvCxnSpPr/>
              <p:nvPr/>
            </p:nvCxnSpPr>
            <p:spPr>
              <a:xfrm rot="16200000" flipH="1">
                <a:off x="9589662" y="4267592"/>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8222"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11270933" y="77724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11477943" y="88265"/>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27" name="文本框 128"/>
          <p:cNvSpPr txBox="1"/>
          <p:nvPr/>
        </p:nvSpPr>
        <p:spPr>
          <a:xfrm>
            <a:off x="2804795" y="343535"/>
            <a:ext cx="6583045" cy="706755"/>
          </a:xfrm>
          <a:prstGeom prst="rect">
            <a:avLst/>
          </a:prstGeom>
          <a:noFill/>
          <a:ln w="9525">
            <a:noFill/>
          </a:ln>
        </p:spPr>
        <p:txBody>
          <a:bodyPr wrap="square" anchor="t" anchorCtr="0">
            <a:spAutoFit/>
          </a:bodyPr>
          <a:p>
            <a:pPr algn="ctr"/>
            <a:r>
              <a:rPr lang="en-US" sz="4000" b="1" dirty="0">
                <a:solidFill>
                  <a:srgbClr val="FFFFFF"/>
                </a:solidFill>
                <a:latin typeface="Arial" panose="020B0604020202020204" pitchFamily="34" charset="0"/>
                <a:ea typeface="等线" pitchFamily="2" charset="-122"/>
              </a:rPr>
              <a:t>Product Details</a:t>
            </a:r>
            <a:endParaRPr lang="en-US" sz="4000" b="1" dirty="0">
              <a:solidFill>
                <a:srgbClr val="FFFFFF"/>
              </a:solidFill>
              <a:latin typeface="Arial" panose="020B0604020202020204" pitchFamily="34" charset="0"/>
              <a:ea typeface="等线" pitchFamily="2" charset="-122"/>
            </a:endParaRPr>
          </a:p>
        </p:txBody>
      </p:sp>
      <p:grpSp>
        <p:nvGrpSpPr>
          <p:cNvPr id="39" name="组合 38"/>
          <p:cNvGrpSpPr/>
          <p:nvPr/>
        </p:nvGrpSpPr>
        <p:grpSpPr>
          <a:xfrm>
            <a:off x="1771015" y="168910"/>
            <a:ext cx="836930" cy="1144905"/>
            <a:chOff x="6016626" y="5110164"/>
            <a:chExt cx="231775" cy="258763"/>
          </a:xfrm>
          <a:solidFill>
            <a:schemeClr val="bg1"/>
          </a:solidFill>
        </p:grpSpPr>
        <p:sp>
          <p:nvSpPr>
            <p:cNvPr id="40" name="Rectangle 74"/>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7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76"/>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 name="Text Box 1"/>
          <p:cNvSpPr txBox="1"/>
          <p:nvPr/>
        </p:nvSpPr>
        <p:spPr>
          <a:xfrm>
            <a:off x="1771015" y="2158365"/>
            <a:ext cx="3887470" cy="3376295"/>
          </a:xfrm>
          <a:prstGeom prst="rect">
            <a:avLst/>
          </a:prstGeom>
          <a:noFill/>
        </p:spPr>
        <p:txBody>
          <a:bodyPr wrap="square" rtlCol="0">
            <a:noAutofit/>
          </a:bodyPr>
          <a:p>
            <a:pPr algn="just"/>
            <a:r>
              <a:rPr lang="en-US" sz="2000" b="1">
                <a:solidFill>
                  <a:schemeClr val="bg1"/>
                </a:solidFill>
                <a:latin typeface="Candara" panose="020E0502030303020204" charset="0"/>
                <a:cs typeface="Candara" panose="020E0502030303020204" charset="0"/>
              </a:rPr>
              <a:t>User can check the details of the product by clicking on the image or name of the product. Specifications of phones and overview are also displayed.</a:t>
            </a:r>
            <a:endParaRPr lang="en-US" sz="2000" b="1">
              <a:solidFill>
                <a:schemeClr val="bg1"/>
              </a:solidFill>
              <a:latin typeface="Candara" panose="020E0502030303020204" charset="0"/>
              <a:cs typeface="Candara" panose="020E0502030303020204" charset="0"/>
            </a:endParaRPr>
          </a:p>
          <a:p>
            <a:pPr algn="just"/>
            <a:endParaRPr lang="en-US" sz="2000" b="1">
              <a:solidFill>
                <a:schemeClr val="bg1"/>
              </a:solidFill>
              <a:latin typeface="Candara" panose="020E0502030303020204" charset="0"/>
              <a:cs typeface="Candara" panose="020E0502030303020204" charset="0"/>
            </a:endParaRPr>
          </a:p>
          <a:p>
            <a:pPr algn="just"/>
            <a:r>
              <a:rPr lang="en-US" sz="2000" b="1">
                <a:solidFill>
                  <a:schemeClr val="bg1"/>
                </a:solidFill>
                <a:latin typeface="Candara" panose="020E0502030303020204" charset="0"/>
                <a:cs typeface="Candara" panose="020E0502030303020204" charset="0"/>
              </a:rPr>
              <a:t>Technologies used - HTML, CSS and Javascript</a:t>
            </a:r>
            <a:endParaRPr lang="en-US" sz="2000" b="1">
              <a:solidFill>
                <a:schemeClr val="bg1"/>
              </a:solidFill>
              <a:latin typeface="Candara" panose="020E0502030303020204" charset="0"/>
              <a:cs typeface="Candara" panose="020E0502030303020204" charset="0"/>
            </a:endParaRPr>
          </a:p>
        </p:txBody>
      </p:sp>
      <p:pic>
        <p:nvPicPr>
          <p:cNvPr id="3" name="Content Placeholder 2"/>
          <p:cNvPicPr>
            <a:picLocks noChangeAspect="1"/>
          </p:cNvPicPr>
          <p:nvPr>
            <p:ph idx="1"/>
          </p:nvPr>
        </p:nvPicPr>
        <p:blipFill>
          <a:blip r:embed="rId1"/>
          <a:stretch>
            <a:fillRect/>
          </a:stretch>
        </p:blipFill>
        <p:spPr>
          <a:xfrm>
            <a:off x="6609080" y="1313815"/>
            <a:ext cx="4966970" cy="2448560"/>
          </a:xfrm>
          <a:prstGeom prst="rect">
            <a:avLst/>
          </a:prstGeom>
        </p:spPr>
      </p:pic>
      <p:pic>
        <p:nvPicPr>
          <p:cNvPr id="6" name="Picture 5"/>
          <p:cNvPicPr>
            <a:picLocks noChangeAspect="1"/>
          </p:cNvPicPr>
          <p:nvPr/>
        </p:nvPicPr>
        <p:blipFill>
          <a:blip r:embed="rId2"/>
          <a:stretch>
            <a:fillRect/>
          </a:stretch>
        </p:blipFill>
        <p:spPr>
          <a:xfrm>
            <a:off x="6609080" y="3994150"/>
            <a:ext cx="4966970" cy="2461260"/>
          </a:xfrm>
          <a:prstGeom prst="rect">
            <a:avLst/>
          </a:prstGeom>
        </p:spPr>
      </p:pic>
      <p:pic>
        <p:nvPicPr>
          <p:cNvPr id="4" name="Picture 3"/>
          <p:cNvPicPr>
            <a:picLocks noChangeAspect="1"/>
          </p:cNvPicPr>
          <p:nvPr/>
        </p:nvPicPr>
        <p:blipFill>
          <a:blip r:embed="rId3"/>
          <a:stretch>
            <a:fillRect/>
          </a:stretch>
        </p:blipFill>
        <p:spPr>
          <a:xfrm>
            <a:off x="6609080" y="1313815"/>
            <a:ext cx="4966970" cy="2583815"/>
          </a:xfrm>
          <a:prstGeom prst="rect">
            <a:avLst/>
          </a:prstGeom>
        </p:spPr>
      </p:pic>
      <p:pic>
        <p:nvPicPr>
          <p:cNvPr id="9" name="Picture 8"/>
          <p:cNvPicPr>
            <a:picLocks noChangeAspect="1"/>
          </p:cNvPicPr>
          <p:nvPr/>
        </p:nvPicPr>
        <p:blipFill>
          <a:blip r:embed="rId4"/>
          <a:stretch>
            <a:fillRect/>
          </a:stretch>
        </p:blipFill>
        <p:spPr>
          <a:xfrm>
            <a:off x="6609080" y="4025900"/>
            <a:ext cx="4966335" cy="24949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8403</Words>
  <Application>WPS Presentation</Application>
  <PresentationFormat/>
  <Paragraphs>178</Paragraphs>
  <Slides>25</Slides>
  <Notes>3</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25</vt:i4>
      </vt:variant>
    </vt:vector>
  </HeadingPairs>
  <TitlesOfParts>
    <vt:vector size="51" baseType="lpstr">
      <vt:lpstr>Arial</vt:lpstr>
      <vt:lpstr>SimSun</vt:lpstr>
      <vt:lpstr>Wingdings</vt:lpstr>
      <vt:lpstr>等线</vt:lpstr>
      <vt:lpstr>等线 Light</vt:lpstr>
      <vt:lpstr>Microsoft YaHei</vt:lpstr>
      <vt:lpstr>Calibri</vt:lpstr>
      <vt:lpstr>Arial Unicode MS</vt:lpstr>
      <vt:lpstr>Bebas Neue</vt:lpstr>
      <vt:lpstr>Segoe Print</vt:lpstr>
      <vt:lpstr>MS PGothic</vt:lpstr>
      <vt:lpstr>FontAwesome</vt:lpstr>
      <vt:lpstr>Open Sans Light</vt:lpstr>
      <vt:lpstr>Times New Roman</vt:lpstr>
      <vt:lpstr>Gill Sans</vt:lpstr>
      <vt:lpstr>Gill Sans MT</vt:lpstr>
      <vt:lpstr>Roboto Light</vt:lpstr>
      <vt:lpstr>Microsoft Himalaya</vt:lpstr>
      <vt:lpstr>Calibri</vt:lpstr>
      <vt:lpstr>Source Sans Pro Light</vt:lpstr>
      <vt:lpstr>Arial Unicode MS</vt:lpstr>
      <vt:lpstr>Open Sans</vt:lpstr>
      <vt:lpstr>Roboto</vt:lpstr>
      <vt:lpstr>Candara</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Avinash Kumar</cp:lastModifiedBy>
  <cp:revision>74</cp:revision>
  <dcterms:created xsi:type="dcterms:W3CDTF">2015-10-17T07:33:05Z</dcterms:created>
  <dcterms:modified xsi:type="dcterms:W3CDTF">2023-10-26T09:11:07Z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1033-12.2.0.13266</vt:lpwstr>
  </property>
  <property fmtid="{D5CDD505-2E9C-101B-9397-08002B2CF9AE}" pid="3" name="ICV">
    <vt:lpwstr>F56548095294439894C5EA031B4D8929_13</vt:lpwstr>
  </property>
</Properties>
</file>